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ags/tag6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2" r:id="rId1"/>
    <p:sldMasterId id="2147483684" r:id="rId2"/>
    <p:sldMasterId id="2147483703" r:id="rId3"/>
  </p:sldMasterIdLst>
  <p:sldIdLst>
    <p:sldId id="317" r:id="rId4"/>
    <p:sldId id="330" r:id="rId5"/>
    <p:sldId id="302" r:id="rId6"/>
    <p:sldId id="301" r:id="rId7"/>
    <p:sldId id="284" r:id="rId8"/>
    <p:sldId id="312" r:id="rId9"/>
    <p:sldId id="313" r:id="rId10"/>
    <p:sldId id="304" r:id="rId11"/>
    <p:sldId id="311" r:id="rId12"/>
    <p:sldId id="280" r:id="rId13"/>
    <p:sldId id="266" r:id="rId14"/>
    <p:sldId id="265" r:id="rId15"/>
    <p:sldId id="308" r:id="rId16"/>
    <p:sldId id="319" r:id="rId17"/>
    <p:sldId id="314" r:id="rId18"/>
    <p:sldId id="315" r:id="rId19"/>
    <p:sldId id="326" r:id="rId20"/>
    <p:sldId id="316" r:id="rId21"/>
    <p:sldId id="277" r:id="rId22"/>
    <p:sldId id="323" r:id="rId23"/>
    <p:sldId id="262" r:id="rId24"/>
    <p:sldId id="324" r:id="rId25"/>
    <p:sldId id="306" r:id="rId26"/>
    <p:sldId id="325" r:id="rId27"/>
    <p:sldId id="278" r:id="rId28"/>
    <p:sldId id="331" r:id="rId29"/>
    <p:sldId id="285" r:id="rId30"/>
    <p:sldId id="286" r:id="rId31"/>
    <p:sldId id="281" r:id="rId32"/>
    <p:sldId id="332" r:id="rId33"/>
    <p:sldId id="333" r:id="rId34"/>
    <p:sldId id="334" r:id="rId35"/>
    <p:sldId id="335" r:id="rId36"/>
    <p:sldId id="336" r:id="rId37"/>
    <p:sldId id="337" r:id="rId38"/>
    <p:sldId id="338" r:id="rId39"/>
    <p:sldId id="339" r:id="rId40"/>
    <p:sldId id="340" r:id="rId41"/>
    <p:sldId id="341" r:id="rId42"/>
    <p:sldId id="342" r:id="rId43"/>
    <p:sldId id="289" r:id="rId44"/>
    <p:sldId id="329" r:id="rId45"/>
    <p:sldId id="327" r:id="rId46"/>
    <p:sldId id="282" r:id="rId47"/>
    <p:sldId id="328" r:id="rId48"/>
    <p:sldId id="295" r:id="rId4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1" end="53"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8000"/>
    <a:srgbClr val="000099"/>
    <a:srgbClr val="FF9900"/>
    <a:srgbClr val="FFCC99"/>
    <a:srgbClr val="FFCC00"/>
    <a:srgbClr val="660066"/>
    <a:srgbClr val="FFFF99"/>
    <a:srgbClr val="006600"/>
    <a:srgbClr val="003300"/>
    <a:srgbClr val="00091A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350" y="-9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85693F-6B93-4B13-B6BC-843A5F2BD29B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42333741"/>
      </p:ext>
    </p:extLst>
  </p:cSld>
  <p:clrMapOvr>
    <a:masterClrMapping/>
  </p:clrMapOvr>
  <p:transition spd="slow" advClick="0" advTm="9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22EE07-4FCF-4C37-AE6F-E6C7671BCBC6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91367751"/>
      </p:ext>
    </p:extLst>
  </p:cSld>
  <p:clrMapOvr>
    <a:masterClrMapping/>
  </p:clrMapOvr>
  <p:transition spd="slow" advClick="0" advTm="9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1806CD-AD72-4E13-8771-4BCE508F1959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49340213"/>
      </p:ext>
    </p:extLst>
  </p:cSld>
  <p:clrMapOvr>
    <a:masterClrMapping/>
  </p:clrMapOvr>
  <p:transition spd="slow" advClick="0" advTm="9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A849CA-6145-4187-82B0-A4D8E4ACC429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06668111"/>
      </p:ext>
    </p:extLst>
  </p:cSld>
  <p:clrMapOvr>
    <a:masterClrMapping/>
  </p:clrMapOvr>
  <p:transition spd="slow" advClick="0" advTm="9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3E5DF0-BB23-4A10-A00F-F7879E7C2ADB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41771904"/>
      </p:ext>
    </p:extLst>
  </p:cSld>
  <p:clrMapOvr>
    <a:masterClrMapping/>
  </p:clrMapOvr>
  <p:transition spd="slow" advClick="0" advTm="9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B1676D-B234-4210-AFC1-84C964C5C504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62817089"/>
      </p:ext>
    </p:extLst>
  </p:cSld>
  <p:clrMapOvr>
    <a:masterClrMapping/>
  </p:clrMapOvr>
  <p:transition spd="slow" advClick="0" advTm="9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AE517B-45D3-449A-AA46-FD5A8AA08FC5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80727932"/>
      </p:ext>
    </p:extLst>
  </p:cSld>
  <p:clrMapOvr>
    <a:masterClrMapping/>
  </p:clrMapOvr>
  <p:transition spd="slow" advClick="0" advTm="9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A6C9B0-AF12-4CDB-8945-AE3F14FC3A2D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18459507"/>
      </p:ext>
    </p:extLst>
  </p:cSld>
  <p:clrMapOvr>
    <a:masterClrMapping/>
  </p:clrMapOvr>
  <p:transition spd="slow" advClick="0" advTm="9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50C38B-4B56-4C3A-BA78-CC538D7C0ECB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29931392"/>
      </p:ext>
    </p:extLst>
  </p:cSld>
  <p:clrMapOvr>
    <a:masterClrMapping/>
  </p:clrMapOvr>
  <p:transition spd="slow" advClick="0" advTm="9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96ADE4-C049-4901-A741-7763D2CAC6D6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94473558"/>
      </p:ext>
    </p:extLst>
  </p:cSld>
  <p:clrMapOvr>
    <a:masterClrMapping/>
  </p:clrMapOvr>
  <p:transition spd="slow" advClick="0" advTm="9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6D78BF-F465-466D-AB36-14CABEFBDE48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60962657"/>
      </p:ext>
    </p:extLst>
  </p:cSld>
  <p:clrMapOvr>
    <a:masterClrMapping/>
  </p:clrMapOvr>
  <p:transition spd="slow" advClick="0" advTm="9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B5772-FC05-4429-A9FE-2F280B1EF47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B078C-B193-4041-A04C-098925DDB03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19367111"/>
      </p:ext>
    </p:extLst>
  </p:cSld>
  <p:clrMapOvr>
    <a:masterClrMapping/>
  </p:clrMapOvr>
  <p:transition spd="slow" advClick="0" advTm="9000">
    <p:diamond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B5772-FC05-4429-A9FE-2F280B1EF47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B078C-B193-4041-A04C-098925DDB03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17295682"/>
      </p:ext>
    </p:extLst>
  </p:cSld>
  <p:clrMapOvr>
    <a:masterClrMapping/>
  </p:clrMapOvr>
  <p:transition spd="slow" advClick="0" advTm="9000">
    <p:diamond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B5772-FC05-4429-A9FE-2F280B1EF47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B078C-B193-4041-A04C-098925DDB03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87249222"/>
      </p:ext>
    </p:extLst>
  </p:cSld>
  <p:clrMapOvr>
    <a:masterClrMapping/>
  </p:clrMapOvr>
  <p:transition spd="slow" advClick="0" advTm="9000">
    <p:diamond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B5772-FC05-4429-A9FE-2F280B1EF47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B078C-B193-4041-A04C-098925DDB03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13702278"/>
      </p:ext>
    </p:extLst>
  </p:cSld>
  <p:clrMapOvr>
    <a:masterClrMapping/>
  </p:clrMapOvr>
  <p:transition spd="slow" advClick="0" advTm="9000">
    <p:diamond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B5772-FC05-4429-A9FE-2F280B1EF47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B078C-B193-4041-A04C-098925DDB03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01959007"/>
      </p:ext>
    </p:extLst>
  </p:cSld>
  <p:clrMapOvr>
    <a:masterClrMapping/>
  </p:clrMapOvr>
  <p:transition spd="slow" advClick="0" advTm="9000">
    <p:diamond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B5772-FC05-4429-A9FE-2F280B1EF47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B078C-B193-4041-A04C-098925DDB03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48603855"/>
      </p:ext>
    </p:extLst>
  </p:cSld>
  <p:clrMapOvr>
    <a:masterClrMapping/>
  </p:clrMapOvr>
  <p:transition spd="slow" advClick="0" advTm="9000">
    <p:diamond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B5772-FC05-4429-A9FE-2F280B1EF47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B078C-B193-4041-A04C-098925DDB03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72909030"/>
      </p:ext>
    </p:extLst>
  </p:cSld>
  <p:clrMapOvr>
    <a:masterClrMapping/>
  </p:clrMapOvr>
  <p:transition spd="slow" advClick="0" advTm="9000">
    <p:diamond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B5772-FC05-4429-A9FE-2F280B1EF47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B078C-B193-4041-A04C-098925DDB03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12560527"/>
      </p:ext>
    </p:extLst>
  </p:cSld>
  <p:clrMapOvr>
    <a:masterClrMapping/>
  </p:clrMapOvr>
  <p:transition spd="slow" advClick="0" advTm="9000">
    <p:diamond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B5772-FC05-4429-A9FE-2F280B1EF47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B078C-B193-4041-A04C-098925DDB03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54676172"/>
      </p:ext>
    </p:extLst>
  </p:cSld>
  <p:clrMapOvr>
    <a:masterClrMapping/>
  </p:clrMapOvr>
  <p:transition spd="slow" advClick="0" advTm="9000">
    <p:diamond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B5772-FC05-4429-A9FE-2F280B1EF47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B078C-B193-4041-A04C-098925DDB03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62776016"/>
      </p:ext>
    </p:extLst>
  </p:cSld>
  <p:clrMapOvr>
    <a:masterClrMapping/>
  </p:clrMapOvr>
  <p:transition spd="slow" advClick="0" advTm="9000">
    <p:diamond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B5772-FC05-4429-A9FE-2F280B1EF47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B078C-B193-4041-A04C-098925DDB03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91698623"/>
      </p:ext>
    </p:extLst>
  </p:cSld>
  <p:clrMapOvr>
    <a:masterClrMapping/>
  </p:clrMapOvr>
  <p:transition spd="slow" advClick="0" advTm="9000">
    <p:diamond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30.08.2016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9000">
    <p:diamond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30.08.2016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9000">
    <p:diamond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30.08.2016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9000">
    <p:diamond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30.08.2016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9000">
    <p:diamond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slow" advClick="0" advTm="9000">
    <p:diamond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30.08.2016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9000">
    <p:diamond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30.08.2016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9000">
    <p:diamond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30.08.2016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9000">
    <p:diamond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slow" advClick="0" advTm="9000">
    <p:diamond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9000">
    <p:diamond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9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4093C03-E971-4E63-99C3-D254E59A0738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03729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Click="0" advTm="9000">
    <p:diamond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1B5772-FC05-4429-A9FE-2F280B1EF47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5B078C-B193-4041-A04C-098925DDB03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39186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Click="0" advTm="9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30.08.2016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transition spd="slow" advClick="0" advTm="9000">
    <p:diamond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8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3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42.jpeg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27.png"/><Relationship Id="rId4" Type="http://schemas.openxmlformats.org/officeDocument/2006/relationships/image" Target="../media/image4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5" Type="http://schemas.openxmlformats.org/officeDocument/2006/relationships/image" Target="../media/image48.png"/><Relationship Id="rId4" Type="http://schemas.openxmlformats.org/officeDocument/2006/relationships/image" Target="../media/image4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51.jpeg"/><Relationship Id="rId4" Type="http://schemas.openxmlformats.org/officeDocument/2006/relationships/image" Target="../media/image5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57.png"/><Relationship Id="rId4" Type="http://schemas.openxmlformats.org/officeDocument/2006/relationships/image" Target="../media/image56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4.xml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5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6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7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1" y="-99393"/>
            <a:ext cx="9289223" cy="6966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571604" y="2500306"/>
            <a:ext cx="6500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86" y="578123"/>
            <a:ext cx="8779028" cy="45830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85720" y="3384065"/>
            <a:ext cx="885828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3600" b="1" kern="0" dirty="0" smtClean="0">
                <a:solidFill>
                  <a:schemeClr val="bg1"/>
                </a:solidFill>
                <a:latin typeface="Franklin Gothic Heavy" pitchFamily="34" charset="0"/>
              </a:rPr>
              <a:t>ГПОУ </a:t>
            </a:r>
          </a:p>
          <a:p>
            <a:pPr lvl="0" algn="ctr">
              <a:defRPr/>
            </a:pPr>
            <a:r>
              <a:rPr lang="ru-RU" sz="3600" b="1" kern="0" dirty="0" smtClean="0">
                <a:solidFill>
                  <a:schemeClr val="bg1"/>
                </a:solidFill>
                <a:latin typeface="Franklin Gothic Heavy" pitchFamily="34" charset="0"/>
              </a:rPr>
              <a:t>МАРИИНСКИЙ ПОЛИТЕХНИЧЕСКИЙ ТЕХНИКУМ</a:t>
            </a:r>
          </a:p>
          <a:p>
            <a:pPr lvl="0" algn="ctr">
              <a:defRPr/>
            </a:pPr>
            <a:r>
              <a:rPr lang="ru-RU" sz="3200" b="1" kern="0" dirty="0" smtClean="0">
                <a:solidFill>
                  <a:srgbClr val="008000"/>
                </a:solidFill>
                <a:latin typeface="+mj-lt"/>
              </a:rPr>
              <a:t>РОЛЬ  БИБЛИОТЕКИ   </a:t>
            </a:r>
          </a:p>
          <a:p>
            <a:pPr lvl="0" algn="ctr">
              <a:defRPr/>
            </a:pPr>
            <a:r>
              <a:rPr lang="ru-RU" sz="3200" b="1" kern="0" dirty="0" smtClean="0">
                <a:solidFill>
                  <a:srgbClr val="008000"/>
                </a:solidFill>
                <a:latin typeface="+mj-lt"/>
              </a:rPr>
              <a:t>В </a:t>
            </a:r>
            <a:r>
              <a:rPr lang="ru-RU" sz="3200" b="1" kern="0" dirty="0" smtClean="0">
                <a:solidFill>
                  <a:srgbClr val="008000"/>
                </a:solidFill>
                <a:latin typeface="+mj-lt"/>
              </a:rPr>
              <a:t>УЧЕБНО-ВОСПИТАТЕЛЬНОМ  </a:t>
            </a:r>
            <a:r>
              <a:rPr lang="ru-RU" sz="3200" b="1" kern="0" dirty="0" smtClean="0">
                <a:solidFill>
                  <a:srgbClr val="008000"/>
                </a:solidFill>
                <a:latin typeface="+mj-lt"/>
              </a:rPr>
              <a:t>ПРОЦЕССЕ </a:t>
            </a:r>
            <a:endParaRPr lang="en-US" sz="3200" b="1" kern="0" dirty="0" smtClean="0">
              <a:solidFill>
                <a:srgbClr val="008000"/>
              </a:solidFill>
              <a:latin typeface="+mj-lt"/>
            </a:endParaRPr>
          </a:p>
          <a:p>
            <a:pPr lvl="0" algn="r">
              <a:defRPr/>
            </a:pPr>
            <a:r>
              <a:rPr lang="ru-RU" sz="2800" b="1" kern="0" dirty="0" err="1" smtClean="0">
                <a:solidFill>
                  <a:srgbClr val="00091A"/>
                </a:solidFill>
                <a:latin typeface="Arial" pitchFamily="34" charset="0"/>
                <a:cs typeface="Arial" pitchFamily="34" charset="0"/>
              </a:rPr>
              <a:t>Ходус</a:t>
            </a:r>
            <a:r>
              <a:rPr lang="ru-RU" sz="2800" b="1" kern="0" dirty="0" smtClean="0">
                <a:solidFill>
                  <a:srgbClr val="00091A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kern="0" dirty="0" smtClean="0">
                <a:solidFill>
                  <a:srgbClr val="00091A"/>
                </a:solidFill>
                <a:latin typeface="Arial" pitchFamily="34" charset="0"/>
                <a:cs typeface="Arial" pitchFamily="34" charset="0"/>
              </a:rPr>
              <a:t>Л. А., заведующая </a:t>
            </a:r>
            <a:r>
              <a:rPr lang="ru-RU" sz="2800" b="1" kern="0" dirty="0" smtClean="0">
                <a:solidFill>
                  <a:srgbClr val="00091A"/>
                </a:solidFill>
                <a:latin typeface="Arial" pitchFamily="34" charset="0"/>
                <a:cs typeface="Arial" pitchFamily="34" charset="0"/>
              </a:rPr>
              <a:t>библиотекой</a:t>
            </a:r>
          </a:p>
          <a:p>
            <a:pPr lvl="0" algn="ctr">
              <a:defRPr/>
            </a:pPr>
            <a:endParaRPr lang="ru-RU" sz="3200" b="1" kern="0" dirty="0" smtClean="0">
              <a:solidFill>
                <a:srgbClr val="008000"/>
              </a:solidFill>
              <a:latin typeface="+mj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85094697"/>
      </p:ext>
    </p:extLst>
  </p:cSld>
  <p:clrMapOvr>
    <a:masterClrMapping/>
  </p:clrMapOvr>
  <p:transition spd="slow" advClick="0" advTm="6579">
    <p:diamond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025" y="-55563"/>
            <a:ext cx="9291638" cy="6969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E:\Фото на конкурс\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86578"/>
            <a:ext cx="6957962" cy="66848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519519452"/>
      </p:ext>
    </p:extLst>
  </p:cSld>
  <p:clrMapOvr>
    <a:masterClrMapping/>
  </p:clrMapOvr>
  <p:transition spd="slow" advClick="0" advTm="6844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1064" cy="7043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17767" y="2975753"/>
            <a:ext cx="2786082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3600" b="1" kern="0" dirty="0" smtClean="0">
                <a:solidFill>
                  <a:srgbClr val="00091A"/>
                </a:solidFill>
                <a:latin typeface="Monotype Corsiva" panose="03010101010201010101" pitchFamily="66" charset="0"/>
              </a:rPr>
              <a:t>Ходус Людмила</a:t>
            </a:r>
          </a:p>
          <a:p>
            <a:pPr algn="ctr">
              <a:defRPr/>
            </a:pPr>
            <a:r>
              <a:rPr lang="ru-RU" sz="3600" b="1" kern="0" dirty="0" smtClean="0">
                <a:solidFill>
                  <a:srgbClr val="00091A"/>
                </a:solidFill>
                <a:latin typeface="Monotype Corsiva" panose="03010101010201010101" pitchFamily="66" charset="0"/>
              </a:rPr>
              <a:t>Алевтиновна -заведующая библиотекой</a:t>
            </a:r>
          </a:p>
          <a:p>
            <a:pPr lvl="0" algn="ctr">
              <a:defRPr/>
            </a:pPr>
            <a:endParaRPr lang="ru-RU" sz="3200" b="1" kern="0" dirty="0" smtClean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026" name="Picture 2" descr="F:\DSC_4943ч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817" y="980728"/>
            <a:ext cx="5760640" cy="415756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="" xmlns:p14="http://schemas.microsoft.com/office/powerpoint/2010/main" val="2071734953"/>
      </p:ext>
    </p:extLst>
  </p:cSld>
  <p:clrMapOvr>
    <a:masterClrMapping/>
  </p:clrMapOvr>
  <p:transition spd="slow" advClick="0" advTm="6328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413" y="-92075"/>
            <a:ext cx="9394826" cy="704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8" y="3429000"/>
            <a:ext cx="31432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3600" b="1" kern="0" dirty="0" smtClean="0">
                <a:solidFill>
                  <a:srgbClr val="00091A"/>
                </a:solidFill>
                <a:latin typeface="Monotype Corsiva" panose="03010101010201010101" pitchFamily="66" charset="0"/>
              </a:rPr>
              <a:t>Карновская  </a:t>
            </a:r>
          </a:p>
          <a:p>
            <a:pPr lvl="0" algn="ctr">
              <a:defRPr/>
            </a:pPr>
            <a:r>
              <a:rPr lang="ru-RU" sz="3600" b="1" kern="0" dirty="0" smtClean="0">
                <a:solidFill>
                  <a:srgbClr val="00091A"/>
                </a:solidFill>
                <a:latin typeface="Monotype Corsiva" panose="03010101010201010101" pitchFamily="66" charset="0"/>
              </a:rPr>
              <a:t>Вера Валерьевна- библиотекарь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6170" r="26645"/>
          <a:stretch/>
        </p:blipFill>
        <p:spPr bwMode="auto">
          <a:xfrm>
            <a:off x="4211960" y="188640"/>
            <a:ext cx="4460506" cy="57426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071734953"/>
      </p:ext>
    </p:extLst>
  </p:cSld>
  <p:clrMapOvr>
    <a:masterClrMapping/>
  </p:clrMapOvr>
  <p:transition spd="slow" advClick="0" advTm="7344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49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C:\Users\Bibl\Desktop\Рисунок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219" y="761369"/>
            <a:ext cx="8395237" cy="53584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69987" y="-27384"/>
            <a:ext cx="8784976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22225" cmpd="sng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9900"/>
                </a:solidFill>
                <a:latin typeface="Monotype Corsiva" pitchFamily="66" charset="0"/>
              </a:rPr>
              <a:t>Структура библиотеки</a:t>
            </a:r>
            <a:endParaRPr lang="ru-RU" sz="6600" b="1" cap="none" spc="0" dirty="0">
              <a:ln w="22225" cmpd="sng">
                <a:solidFill>
                  <a:srgbClr val="C00000"/>
                </a:solidFill>
                <a:prstDash val="solid"/>
                <a:miter lim="800000"/>
              </a:ln>
              <a:solidFill>
                <a:srgbClr val="FF9900"/>
              </a:solidFill>
              <a:latin typeface="Monotype Corsiva" pitchFamily="66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19813"/>
            <a:ext cx="9169400" cy="738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5956" y="5958681"/>
            <a:ext cx="2713037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769891467"/>
      </p:ext>
    </p:extLst>
  </p:cSld>
  <p:clrMapOvr>
    <a:masterClrMapping/>
  </p:clrMapOvr>
  <p:transition spd="slow" advClick="0" advTm="7219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83953"/>
            <a:ext cx="8208912" cy="61566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76737"/>
            <a:ext cx="9169400" cy="738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5940211"/>
            <a:ext cx="3378200" cy="1011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769891467"/>
      </p:ext>
    </p:extLst>
  </p:cSld>
  <p:clrMapOvr>
    <a:masterClrMapping/>
  </p:clrMapOvr>
  <p:transition spd="slow" advClick="0" advTm="5438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06595"/>
            <a:ext cx="8121008" cy="60907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Блок-схема: решение 10"/>
          <p:cNvSpPr/>
          <p:nvPr/>
        </p:nvSpPr>
        <p:spPr>
          <a:xfrm>
            <a:off x="0" y="6072206"/>
            <a:ext cx="9144000" cy="714356"/>
          </a:xfrm>
          <a:prstGeom prst="flowChartDecision">
            <a:avLst/>
          </a:prstGeom>
          <a:solidFill>
            <a:srgbClr val="FFFF99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71538" y="6072206"/>
            <a:ext cx="6929486" cy="6429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Компьютерная зона</a:t>
            </a:r>
            <a:endParaRPr lang="ru-RU" sz="3600" b="1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9891467"/>
      </p:ext>
    </p:extLst>
  </p:cSld>
  <p:clrMapOvr>
    <a:masterClrMapping/>
  </p:clrMapOvr>
  <p:transition spd="slow" advClick="0" advTm="45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687399"/>
            <a:ext cx="3998082" cy="57419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E:\Фото на конкурс\10 копия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87399"/>
            <a:ext cx="4511675" cy="60166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Блок-схема: решение 4"/>
          <p:cNvSpPr/>
          <p:nvPr/>
        </p:nvSpPr>
        <p:spPr>
          <a:xfrm>
            <a:off x="0" y="6072206"/>
            <a:ext cx="9144000" cy="714356"/>
          </a:xfrm>
          <a:prstGeom prst="flowChartDecision">
            <a:avLst/>
          </a:prstGeom>
          <a:solidFill>
            <a:srgbClr val="FFFF99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697929" y="6066249"/>
            <a:ext cx="37481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Книжное хранилище</a:t>
            </a:r>
            <a:endParaRPr lang="ru-RU" sz="3600" b="1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9891467"/>
      </p:ext>
    </p:extLst>
  </p:cSld>
  <p:clrMapOvr>
    <a:masterClrMapping/>
  </p:clrMapOvr>
  <p:transition spd="slow" advClick="0" advTm="4078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8017" y="1424547"/>
            <a:ext cx="4484150" cy="3482550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3075" name="Picture 3" descr="E:\Фото на конкурс\11 копия_отредактировано-1 копия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13" y="678966"/>
            <a:ext cx="3843461" cy="576771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Блок-схема: решение 6"/>
          <p:cNvSpPr/>
          <p:nvPr/>
        </p:nvSpPr>
        <p:spPr>
          <a:xfrm>
            <a:off x="0" y="6072206"/>
            <a:ext cx="9144000" cy="714356"/>
          </a:xfrm>
          <a:prstGeom prst="flowChartDecision">
            <a:avLst/>
          </a:prstGeom>
          <a:solidFill>
            <a:srgbClr val="FFFF99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697929" y="6106218"/>
            <a:ext cx="37481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Книжное хранилище</a:t>
            </a:r>
          </a:p>
        </p:txBody>
      </p:sp>
    </p:spTree>
    <p:extLst>
      <p:ext uri="{BB962C8B-B14F-4D97-AF65-F5344CB8AC3E}">
        <p14:creationId xmlns="" xmlns:p14="http://schemas.microsoft.com/office/powerpoint/2010/main" val="1769891467"/>
      </p:ext>
    </p:extLst>
  </p:cSld>
  <p:clrMapOvr>
    <a:masterClrMapping/>
  </p:clrMapOvr>
  <p:transition spd="slow" advClick="0" advTm="3953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0" y="11039"/>
            <a:ext cx="90364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0099"/>
                </a:solidFill>
                <a:latin typeface="Monotype Corsiva" pitchFamily="66" charset="0"/>
              </a:rPr>
              <a:t>Электронная библиотечная система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22145" y="554015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0099"/>
                </a:solidFill>
              </a:rPr>
              <a:t>Znanium.com</a:t>
            </a:r>
            <a:r>
              <a:rPr lang="en-US" b="1" dirty="0" smtClean="0">
                <a:solidFill>
                  <a:srgbClr val="000099"/>
                </a:solidFill>
              </a:rPr>
              <a:t> </a:t>
            </a:r>
            <a:r>
              <a:rPr lang="en-US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ru-RU" sz="26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это современный подход к образовательному процессу в едином виртуальном пространстве библиотекам, студентам, преподавателям.</a:t>
            </a:r>
            <a:endParaRPr lang="ru-RU" sz="26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1472" y="5143512"/>
            <a:ext cx="10001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u="sng" dirty="0" smtClean="0">
                <a:solidFill>
                  <a:srgbClr val="000099"/>
                </a:solidFill>
                <a:latin typeface="Bookman Old Style" panose="02050604050505020204" pitchFamily="18" charset="0"/>
              </a:rPr>
              <a:t>это</a:t>
            </a:r>
            <a:endParaRPr lang="ru-RU" sz="2400" b="1" i="1" u="sng" dirty="0">
              <a:solidFill>
                <a:srgbClr val="000099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1974009"/>
            <a:ext cx="5072098" cy="346725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Прямоугольник 11"/>
          <p:cNvSpPr/>
          <p:nvPr/>
        </p:nvSpPr>
        <p:spPr>
          <a:xfrm>
            <a:off x="287048" y="5572140"/>
            <a:ext cx="79997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rgbClr val="000099"/>
                </a:solidFill>
                <a:latin typeface="Bookman Old Style" pitchFamily="18" charset="0"/>
              </a:rPr>
              <a:t> </a:t>
            </a:r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Личный кабинет для  каждого пользователя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 Полнотекстовая база данных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 Формирование списка литературы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 Составление конспекта на основе нескольких изданий</a:t>
            </a:r>
          </a:p>
        </p:txBody>
      </p:sp>
      <p:pic>
        <p:nvPicPr>
          <p:cNvPr id="14" name="Picture 2" descr="C:\Documents and Settings\библиотека\Рабочий стол\221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9388" y="2492896"/>
            <a:ext cx="2952770" cy="22145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500101535"/>
      </p:ext>
    </p:extLst>
  </p:cSld>
  <p:clrMapOvr>
    <a:masterClrMapping/>
  </p:clrMapOvr>
  <p:transition spd="slow" advClick="0" advTm="6078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9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0" y="214290"/>
            <a:ext cx="9144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Monotype Corsiva" pitchFamily="66" charset="0"/>
                <a:ea typeface="Calibri" pitchFamily="34" charset="0"/>
                <a:cs typeface="Arial" pitchFamily="34" charset="0"/>
              </a:rPr>
              <a:t>На</a:t>
            </a:r>
            <a:r>
              <a:rPr kumimoji="0" lang="ru-RU" sz="3200" b="1" i="1" u="none" strike="noStrike" cap="none" normalizeH="0" dirty="0" smtClean="0">
                <a:ln>
                  <a:noFill/>
                </a:ln>
                <a:solidFill>
                  <a:srgbClr val="000099"/>
                </a:solidFill>
                <a:effectLst/>
                <a:latin typeface="Monotype Corsiva" pitchFamily="66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Monotype Corsiva" pitchFamily="66" charset="0"/>
                <a:ea typeface="Calibri" pitchFamily="34" charset="0"/>
                <a:cs typeface="Arial" pitchFamily="34" charset="0"/>
              </a:rPr>
              <a:t>абонементе и в читальном зале мы</a:t>
            </a:r>
            <a:r>
              <a:rPr kumimoji="0" lang="ru-RU" sz="3200" b="1" i="1" u="none" strike="noStrike" cap="none" normalizeH="0" dirty="0" smtClean="0">
                <a:ln>
                  <a:noFill/>
                </a:ln>
                <a:solidFill>
                  <a:srgbClr val="000099"/>
                </a:solidFill>
                <a:effectLst/>
                <a:latin typeface="Monotype Corsiva" pitchFamily="66" charset="0"/>
                <a:ea typeface="Calibri" pitchFamily="34" charset="0"/>
                <a:cs typeface="Arial" pitchFamily="34" charset="0"/>
              </a:rPr>
              <a:t> всегда рады видеть наших студентов 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Monotype Corsiva" pitchFamily="66" charset="0"/>
                <a:ea typeface="Calibri" pitchFamily="34" charset="0"/>
                <a:cs typeface="Arial" pitchFamily="34" charset="0"/>
              </a:rPr>
              <a:t>дневного</a:t>
            </a:r>
            <a:r>
              <a:rPr lang="ru-RU" sz="3200" b="1" i="1" dirty="0" smtClean="0">
                <a:solidFill>
                  <a:srgbClr val="000099"/>
                </a:solidFill>
                <a:latin typeface="Monotype Corsiva" pitchFamily="66" charset="0"/>
                <a:ea typeface="Calibri" pitchFamily="34" charset="0"/>
                <a:cs typeface="Arial" pitchFamily="34" charset="0"/>
              </a:rPr>
              <a:t> и 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Monotype Corsiva" pitchFamily="66" charset="0"/>
                <a:ea typeface="Calibri" pitchFamily="34" charset="0"/>
                <a:cs typeface="Arial" pitchFamily="34" charset="0"/>
              </a:rPr>
              <a:t> заочного отделений, а так же преподавателей</a:t>
            </a:r>
            <a:r>
              <a:rPr kumimoji="0" lang="ru-RU" sz="3200" b="1" i="1" u="none" strike="noStrike" cap="none" normalizeH="0" dirty="0" smtClean="0">
                <a:ln>
                  <a:noFill/>
                </a:ln>
                <a:solidFill>
                  <a:srgbClr val="000099"/>
                </a:solidFill>
                <a:effectLst/>
                <a:latin typeface="Monotype Corsiva" pitchFamily="66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Monotype Corsiva" pitchFamily="66" charset="0"/>
                <a:ea typeface="Calibri" pitchFamily="34" charset="0"/>
                <a:cs typeface="Arial" pitchFamily="34" charset="0"/>
              </a:rPr>
              <a:t>и сотрудников</a:t>
            </a:r>
            <a:r>
              <a:rPr kumimoji="0" lang="ru-RU" sz="3200" b="1" i="1" u="none" strike="noStrike" cap="none" normalizeH="0" dirty="0" smtClean="0">
                <a:ln>
                  <a:noFill/>
                </a:ln>
                <a:solidFill>
                  <a:srgbClr val="000099"/>
                </a:solidFill>
                <a:effectLst/>
                <a:latin typeface="Monotype Corsiva" pitchFamily="66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Monotype Corsiva" pitchFamily="66" charset="0"/>
                <a:ea typeface="Calibri" pitchFamily="34" charset="0"/>
                <a:cs typeface="Arial" pitchFamily="34" charset="0"/>
              </a:rPr>
              <a:t> техникума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Monotype Corsiva" pitchFamily="66" charset="0"/>
              <a:cs typeface="Arial" pitchFamily="34" charset="0"/>
            </a:endParaRPr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264009">
            <a:off x="345216" y="1918752"/>
            <a:ext cx="4328172" cy="2895310"/>
          </a:xfrm>
          <a:prstGeom prst="round2DiagRect">
            <a:avLst>
              <a:gd name="adj1" fmla="val 16667"/>
              <a:gd name="adj2" fmla="val 0"/>
            </a:avLst>
          </a:prstGeom>
          <a:ln w="635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64" y="5000636"/>
            <a:ext cx="1735267" cy="1571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E:\Фото на конкурс\1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5631" y="1916832"/>
            <a:ext cx="4237037" cy="42306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48165965"/>
      </p:ext>
    </p:extLst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4796"/>
            <a:ext cx="9228283" cy="6823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497771"/>
            <a:ext cx="2880591" cy="4222252"/>
          </a:xfrm>
          <a:prstGeom prst="round2DiagRect">
            <a:avLst>
              <a:gd name="adj1" fmla="val 16667"/>
              <a:gd name="adj2" fmla="val 0"/>
            </a:avLst>
          </a:prstGeom>
          <a:ln w="635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0" y="97114"/>
            <a:ext cx="3923928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dirty="0" smtClean="0">
                <a:solidFill>
                  <a:srgbClr val="000099"/>
                </a:solidFill>
                <a:latin typeface="Monotype Corsiva" pitchFamily="66" charset="0"/>
                <a:cs typeface="Arial" pitchFamily="34" charset="0"/>
              </a:rPr>
              <a:t>При записи в библиотеку, </a:t>
            </a:r>
          </a:p>
          <a:p>
            <a:pPr algn="ctr"/>
            <a:r>
              <a:rPr lang="ru-RU" sz="3000" b="1" dirty="0" smtClean="0">
                <a:solidFill>
                  <a:srgbClr val="000099"/>
                </a:solidFill>
                <a:latin typeface="Monotype Corsiva" pitchFamily="66" charset="0"/>
                <a:cs typeface="Arial" pitchFamily="34" charset="0"/>
              </a:rPr>
              <a:t>при выдаче литературы,</a:t>
            </a:r>
          </a:p>
          <a:p>
            <a:pPr algn="ctr"/>
            <a:r>
              <a:rPr lang="ru-RU" sz="3000" b="1" dirty="0" smtClean="0">
                <a:solidFill>
                  <a:srgbClr val="000099"/>
                </a:solidFill>
                <a:latin typeface="Monotype Corsiva" pitchFamily="66" charset="0"/>
                <a:cs typeface="Arial" pitchFamily="34" charset="0"/>
              </a:rPr>
              <a:t> а также при ее приеме, проводятся беседы с обучающимися</a:t>
            </a:r>
            <a:endParaRPr lang="ru-RU" sz="2400" b="1" dirty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25701"/>
            <a:ext cx="5011196" cy="3758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3149724" y="3884098"/>
            <a:ext cx="5731005" cy="3216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ru-RU" sz="3000" b="1" dirty="0" smtClean="0">
                <a:solidFill>
                  <a:srgbClr val="000099"/>
                </a:solidFill>
                <a:latin typeface="Monotype Corsiva" pitchFamily="66" charset="0"/>
                <a:cs typeface="Arial" pitchFamily="34" charset="0"/>
              </a:rPr>
              <a:t>Практикуется индивидуальное информирование преподавателей </a:t>
            </a:r>
          </a:p>
          <a:p>
            <a:pPr algn="ctr"/>
            <a:r>
              <a:rPr lang="ru-RU" sz="3000" b="1" dirty="0" smtClean="0">
                <a:solidFill>
                  <a:srgbClr val="000099"/>
                </a:solidFill>
                <a:latin typeface="Monotype Corsiva" pitchFamily="66" charset="0"/>
                <a:cs typeface="Arial" pitchFamily="34" charset="0"/>
              </a:rPr>
              <a:t>о новых поступлениях.</a:t>
            </a:r>
          </a:p>
          <a:p>
            <a:pPr algn="ctr"/>
            <a:r>
              <a:rPr lang="ru-RU" sz="3000" b="1" dirty="0" smtClean="0">
                <a:solidFill>
                  <a:srgbClr val="000099"/>
                </a:solidFill>
                <a:latin typeface="Monotype Corsiva" pitchFamily="66" charset="0"/>
                <a:cs typeface="Arial" pitchFamily="34" charset="0"/>
              </a:rPr>
              <a:t>Организуются тематические подборки  по индивидуальным запросам</a:t>
            </a:r>
          </a:p>
          <a:p>
            <a:pPr algn="ctr"/>
            <a:endParaRPr lang="ru-RU" sz="2300" b="1" dirty="0">
              <a:solidFill>
                <a:srgbClr val="A5002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95018462"/>
      </p:ext>
    </p:extLst>
  </p:cSld>
  <p:clrMapOvr>
    <a:masterClrMapping/>
  </p:clrMapOvr>
  <p:transition spd="slow" advClick="0" advTm="8797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14282" y="0"/>
            <a:ext cx="892971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dirty="0" smtClean="0">
                <a:solidFill>
                  <a:srgbClr val="A50021"/>
                </a:solidFill>
                <a:latin typeface="Monotype Corsiva" pitchFamily="66" charset="0"/>
              </a:rPr>
              <a:t> </a:t>
            </a:r>
            <a:r>
              <a:rPr lang="ru-RU" sz="3000" b="1" dirty="0" smtClean="0">
                <a:solidFill>
                  <a:srgbClr val="000099"/>
                </a:solidFill>
                <a:latin typeface="Monotype Corsiva" pitchFamily="66" charset="0"/>
              </a:rPr>
              <a:t>Традиционным стало проведение  библиотечных  уроков     с первокурсниками на тему: </a:t>
            </a:r>
          </a:p>
          <a:p>
            <a:pPr algn="ctr"/>
            <a:r>
              <a:rPr lang="ru-RU" sz="3000" b="1" dirty="0" smtClean="0">
                <a:solidFill>
                  <a:srgbClr val="000099"/>
                </a:solidFill>
                <a:latin typeface="Monotype Corsiva" pitchFamily="66" charset="0"/>
              </a:rPr>
              <a:t>«Правила пользования библиотекой»</a:t>
            </a:r>
            <a:endParaRPr lang="ru-RU" sz="3000" b="1" dirty="0">
              <a:solidFill>
                <a:srgbClr val="000099"/>
              </a:solidFill>
              <a:latin typeface="Monotype Corsiva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1428736"/>
            <a:ext cx="6727895" cy="45005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0" y="1376831"/>
            <a:ext cx="6715172" cy="4695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567008130"/>
      </p:ext>
    </p:extLst>
  </p:cSld>
  <p:clrMapOvr>
    <a:masterClrMapping/>
  </p:clrMapOvr>
  <p:transition spd="slow" advClick="0" advTm="6921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 rot="20635807">
            <a:off x="1025413" y="668406"/>
            <a:ext cx="592546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200" b="1" dirty="0" smtClean="0">
                <a:solidFill>
                  <a:srgbClr val="000099"/>
                </a:solidFill>
                <a:latin typeface="Monotype Corsiva" pitchFamily="66" charset="0"/>
                <a:cs typeface="Arial" pitchFamily="34" charset="0"/>
              </a:rPr>
              <a:t>Самой распространенной формой массовой работы является </a:t>
            </a:r>
          </a:p>
          <a:p>
            <a:pPr algn="ctr"/>
            <a:r>
              <a:rPr lang="ru-RU" sz="4200" b="1" dirty="0" smtClean="0">
                <a:solidFill>
                  <a:srgbClr val="000099"/>
                </a:solidFill>
                <a:latin typeface="Monotype Corsiva" pitchFamily="66" charset="0"/>
                <a:cs typeface="Arial" pitchFamily="34" charset="0"/>
              </a:rPr>
              <a:t>книжная выставка</a:t>
            </a:r>
            <a:endParaRPr lang="ru-RU" sz="4200" b="1" dirty="0">
              <a:solidFill>
                <a:srgbClr val="000099"/>
              </a:solidFill>
              <a:latin typeface="Monotype Corsiva" pitchFamily="66" charset="0"/>
              <a:cs typeface="Arial" pitchFamily="34" charset="0"/>
            </a:endParaRPr>
          </a:p>
        </p:txBody>
      </p:sp>
      <p:pic>
        <p:nvPicPr>
          <p:cNvPr id="5123" name="Picture 3" descr="E:\Фото на конкурс\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284984"/>
            <a:ext cx="4680520" cy="339997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941219385"/>
      </p:ext>
    </p:extLst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9" y="-15507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484534"/>
            <a:ext cx="7810555" cy="5857917"/>
          </a:xfrm>
          <a:prstGeom prst="round2DiagRect">
            <a:avLst>
              <a:gd name="adj1" fmla="val 16667"/>
              <a:gd name="adj2" fmla="val 0"/>
            </a:avLst>
          </a:prstGeom>
          <a:ln w="635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875284859"/>
      </p:ext>
    </p:extLst>
  </p:cSld>
  <p:clrMapOvr>
    <a:masterClrMapping/>
  </p:clrMapOvr>
  <p:transition spd="slow" advClick="0" advTm="3891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097" y="500042"/>
            <a:ext cx="7905805" cy="59293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875284859"/>
      </p:ext>
    </p:extLst>
  </p:cSld>
  <p:clrMapOvr>
    <a:masterClrMapping/>
  </p:clrMapOvr>
  <p:transition spd="slow" advClick="0" advTm="6281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04664"/>
            <a:ext cx="7139555" cy="57408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99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="" xmlns:p14="http://schemas.microsoft.com/office/powerpoint/2010/main" val="1888562810"/>
      </p:ext>
    </p:extLst>
  </p:cSld>
  <p:clrMapOvr>
    <a:masterClrMapping/>
  </p:clrMapOvr>
  <p:transition spd="slow" advClick="0" advTm="5578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 descr="E:\Фото на конкурс\2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76449"/>
            <a:ext cx="6120680" cy="63051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C99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875284859"/>
      </p:ext>
    </p:extLst>
  </p:cSld>
  <p:clrMapOvr>
    <a:masterClrMapping/>
  </p:clrMapOvr>
  <p:transition spd="slow" advClick="0" advTm="5422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6803" name="Picture 3"/>
          <p:cNvPicPr>
            <a:picLocks noChangeAspect="1" noChangeArrowheads="1"/>
          </p:cNvPicPr>
          <p:nvPr/>
        </p:nvPicPr>
        <p:blipFill>
          <a:blip r:embed="rId3" cstate="print"/>
          <a:srcRect l="2913" t="10720" r="5533" b="12131"/>
          <a:stretch>
            <a:fillRect/>
          </a:stretch>
        </p:blipFill>
        <p:spPr bwMode="auto">
          <a:xfrm>
            <a:off x="857224" y="500042"/>
            <a:ext cx="7500990" cy="47406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357158" y="5143512"/>
            <a:ext cx="835824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99"/>
                </a:solidFill>
                <a:latin typeface="Monotype Corsiva" pitchFamily="66" charset="0"/>
              </a:rPr>
              <a:t>В периодических изданиях  читатели могут найти самую актуальную и свежую информацию </a:t>
            </a:r>
          </a:p>
          <a:p>
            <a:pPr algn="ctr"/>
            <a:r>
              <a:rPr lang="ru-RU" sz="3200" b="1" dirty="0" smtClean="0">
                <a:solidFill>
                  <a:srgbClr val="000099"/>
                </a:solidFill>
                <a:latin typeface="Monotype Corsiva" pitchFamily="66" charset="0"/>
              </a:rPr>
              <a:t>по многим областям знаний.</a:t>
            </a:r>
            <a:endParaRPr lang="ru-RU" sz="3200" b="1" dirty="0">
              <a:solidFill>
                <a:srgbClr val="000099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75284859"/>
      </p:ext>
    </p:extLst>
  </p:cSld>
  <p:clrMapOvr>
    <a:masterClrMapping/>
  </p:clrMapOvr>
  <p:transition spd="slow" advClick="0" advTm="7016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 descr="E:\Фото на конкурс\2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485775"/>
            <a:ext cx="6665913" cy="58864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1875284859"/>
      </p:ext>
    </p:extLst>
  </p:cSld>
  <p:clrMapOvr>
    <a:masterClrMapping/>
  </p:clrMapOvr>
  <p:transition spd="slow" advClick="0" advTm="85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04663"/>
            <a:ext cx="2024204" cy="18332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836712"/>
            <a:ext cx="3571900" cy="54902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596" y="2625460"/>
            <a:ext cx="4143404" cy="305899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1875284859"/>
      </p:ext>
    </p:extLst>
  </p:cSld>
  <p:clrMapOvr>
    <a:masterClrMapping/>
  </p:clrMapOvr>
  <p:transition spd="slow" advClick="0" advTm="989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941168"/>
            <a:ext cx="1735267" cy="1571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 descr="E:\Фото на конкурс\2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66039"/>
            <a:ext cx="5675313" cy="57546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140516189"/>
      </p:ext>
    </p:extLst>
  </p:cSld>
  <p:clrMapOvr>
    <a:masterClrMapping/>
  </p:clrMapOvr>
  <p:transition spd="slow" advClick="0" advTm="8484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717032"/>
            <a:ext cx="1735267" cy="1571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839597"/>
            <a:ext cx="4071937" cy="5291137"/>
          </a:xfrm>
          <a:prstGeom prst="roundRect">
            <a:avLst>
              <a:gd name="adj" fmla="val 11111"/>
            </a:avLst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4274" y="548680"/>
            <a:ext cx="3878119" cy="2434177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1875284859"/>
      </p:ext>
    </p:extLst>
  </p:cSld>
  <p:clrMapOvr>
    <a:masterClrMapping/>
  </p:clrMapOvr>
  <p:transition spd="slow" advClick="0" advTm="5984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525717"/>
            <a:ext cx="5119911" cy="58065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99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42" y="5013176"/>
            <a:ext cx="1735267" cy="1571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1531377313"/>
      </p:ext>
    </p:extLst>
  </p:cSld>
  <p:clrMapOvr>
    <a:masterClrMapping/>
  </p:clrMapOvr>
  <p:transition spd="slow" advClick="0" advTm="6859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624681"/>
            <a:ext cx="7437437" cy="560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875284859"/>
      </p:ext>
    </p:extLst>
  </p:cSld>
  <p:clrMapOvr>
    <a:masterClrMapping/>
  </p:clrMapOvr>
  <p:transition spd="slow" advClick="0" advTm="4656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6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566" y="865858"/>
            <a:ext cx="8394930" cy="57652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5421" y="836712"/>
            <a:ext cx="1736725" cy="157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102671762"/>
      </p:ext>
    </p:extLst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5475287" cy="345122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635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38710"/>
            <a:ext cx="3224908" cy="2214968"/>
          </a:xfrm>
          <a:prstGeom prst="round2DiagRect">
            <a:avLst>
              <a:gd name="adj1" fmla="val 16667"/>
              <a:gd name="adj2" fmla="val 0"/>
            </a:avLst>
          </a:prstGeom>
          <a:ln w="635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95445" y="3783207"/>
            <a:ext cx="3326541" cy="2283092"/>
          </a:xfrm>
          <a:prstGeom prst="rect">
            <a:avLst/>
          </a:prstGeom>
          <a:solidFill>
            <a:srgbClr val="FFFFCC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7504" y="3783207"/>
            <a:ext cx="34563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8000"/>
                </a:solidFill>
                <a:latin typeface="Monotype Corsiva" panose="03010101010201010101" pitchFamily="66" charset="0"/>
              </a:rPr>
              <a:t>«Участие молодёжи  </a:t>
            </a:r>
          </a:p>
          <a:p>
            <a:pPr algn="ctr"/>
            <a:r>
              <a:rPr lang="ru-RU" sz="2800" b="1" dirty="0" smtClean="0">
                <a:solidFill>
                  <a:srgbClr val="008000"/>
                </a:solidFill>
                <a:latin typeface="Monotype Corsiva" panose="03010101010201010101" pitchFamily="66" charset="0"/>
              </a:rPr>
              <a:t>в политической </a:t>
            </a:r>
          </a:p>
          <a:p>
            <a:pPr algn="ctr"/>
            <a:r>
              <a:rPr lang="ru-RU" sz="2800" b="1" dirty="0" smtClean="0">
                <a:solidFill>
                  <a:srgbClr val="008000"/>
                </a:solidFill>
                <a:latin typeface="Monotype Corsiva" panose="03010101010201010101" pitchFamily="66" charset="0"/>
              </a:rPr>
              <a:t> жизни Кузбасса»-</a:t>
            </a:r>
          </a:p>
          <a:p>
            <a:pPr algn="ctr"/>
            <a:r>
              <a:rPr lang="ru-RU" sz="2800" b="1" dirty="0" smtClean="0">
                <a:solidFill>
                  <a:srgbClr val="008000"/>
                </a:solidFill>
                <a:latin typeface="Monotype Corsiva" panose="03010101010201010101" pitchFamily="66" charset="0"/>
              </a:rPr>
              <a:t>дискуссия</a:t>
            </a:r>
            <a:endParaRPr lang="ru-RU" sz="2800" b="1" dirty="0">
              <a:solidFill>
                <a:srgbClr val="008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Прямоугольник с двумя вырезанными противолежащими углами 1"/>
          <p:cNvSpPr/>
          <p:nvPr/>
        </p:nvSpPr>
        <p:spPr>
          <a:xfrm>
            <a:off x="3752397" y="3187270"/>
            <a:ext cx="5385148" cy="3291648"/>
          </a:xfrm>
          <a:prstGeom prst="snip2DiagRect">
            <a:avLst/>
          </a:prstGeom>
          <a:blipFill>
            <a:blip r:embed="rId5" cstate="print"/>
            <a:stretch>
              <a:fillRect/>
            </a:stretch>
          </a:blipFill>
          <a:ln w="57150">
            <a:solidFill>
              <a:schemeClr val="bg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4889122"/>
      </p:ext>
    </p:extLst>
  </p:cSld>
  <p:clrMapOvr>
    <a:masterClrMapping/>
  </p:clrMapOvr>
  <p:transition spd="slow" advClick="0" advTm="6656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Группа 4"/>
          <p:cNvGrpSpPr/>
          <p:nvPr/>
        </p:nvGrpSpPr>
        <p:grpSpPr>
          <a:xfrm>
            <a:off x="179512" y="258190"/>
            <a:ext cx="8678767" cy="6525304"/>
            <a:chOff x="179512" y="149776"/>
            <a:chExt cx="8678767" cy="6525304"/>
          </a:xfrm>
        </p:grpSpPr>
        <p:pic>
          <p:nvPicPr>
            <p:cNvPr id="6" name="Picture 6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03892" y="548680"/>
              <a:ext cx="3154387" cy="2165940"/>
            </a:xfrm>
            <a:prstGeom prst="round2DiagRect">
              <a:avLst>
                <a:gd name="adj1" fmla="val 16667"/>
                <a:gd name="adj2" fmla="val 0"/>
              </a:avLst>
            </a:prstGeom>
            <a:ln w="6350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7" name="Picture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81770" y="3212976"/>
              <a:ext cx="5165259" cy="3462104"/>
            </a:xfrm>
            <a:prstGeom prst="snip2DiagRect">
              <a:avLst/>
            </a:prstGeom>
            <a:solidFill>
              <a:srgbClr val="FFFFFF">
                <a:shade val="85000"/>
              </a:srgbClr>
            </a:solidFill>
            <a:ln w="63500" cap="sq">
              <a:solidFill>
                <a:srgbClr val="FFFFFF"/>
              </a:solidFill>
              <a:miter lim="800000"/>
            </a:ln>
            <a:effectLst>
              <a:outerShdw blurRad="88900" algn="tl" rotWithShape="0">
                <a:srgbClr val="000000">
                  <a:alpha val="45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  <a:extLst/>
          </p:spPr>
        </p:pic>
        <p:pic>
          <p:nvPicPr>
            <p:cNvPr id="8" name="Picture 8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49776"/>
              <a:ext cx="5138737" cy="3798887"/>
            </a:xfrm>
            <a:prstGeom prst="snip2DiagRect">
              <a:avLst/>
            </a:prstGeom>
            <a:solidFill>
              <a:srgbClr val="FFFFFF">
                <a:shade val="85000"/>
              </a:srgbClr>
            </a:solidFill>
            <a:ln w="63500" cap="sq">
              <a:solidFill>
                <a:srgbClr val="FFFFFF"/>
              </a:solidFill>
              <a:miter lim="800000"/>
            </a:ln>
            <a:effectLst>
              <a:outerShdw blurRad="88900" algn="tl" rotWithShape="0">
                <a:srgbClr val="000000">
                  <a:alpha val="45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  <a:extLst/>
          </p:spPr>
        </p:pic>
        <p:sp>
          <p:nvSpPr>
            <p:cNvPr id="9" name="Ромб 8"/>
            <p:cNvSpPr/>
            <p:nvPr/>
          </p:nvSpPr>
          <p:spPr>
            <a:xfrm>
              <a:off x="611560" y="3948663"/>
              <a:ext cx="3456384" cy="1437300"/>
            </a:xfrm>
            <a:prstGeom prst="diamond">
              <a:avLst/>
            </a:prstGeom>
            <a:solidFill>
              <a:srgbClr val="FFFF99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1263383" y="4365104"/>
              <a:ext cx="2289409" cy="9541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8000"/>
                  </a:solidFill>
                  <a:effectLst/>
                  <a:uLnTx/>
                  <a:uFillTx/>
                  <a:latin typeface="Monotype Corsiva" panose="03010101010201010101" pitchFamily="66" charset="0"/>
                </a:rPr>
                <a:t>Пед</a:t>
              </a:r>
              <a:r>
                <a:rPr lang="ru-RU" sz="2800" b="1" kern="0" dirty="0" err="1" smtClean="0">
                  <a:solidFill>
                    <a:srgbClr val="008000"/>
                  </a:solidFill>
                  <a:latin typeface="Monotype Corsiva" panose="03010101010201010101" pitchFamily="66" charset="0"/>
                </a:rPr>
                <a:t>агогический</a:t>
              </a:r>
              <a:endParaRPr lang="ru-RU" sz="2800" b="1" kern="0" dirty="0" smtClean="0">
                <a:solidFill>
                  <a:srgbClr val="008000"/>
                </a:solidFill>
                <a:latin typeface="Monotype Corsiva" panose="03010101010201010101" pitchFamily="66" charset="0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2800" b="1" kern="0" dirty="0" smtClean="0">
                  <a:solidFill>
                    <a:srgbClr val="008000"/>
                  </a:solidFill>
                  <a:latin typeface="Monotype Corsiva" panose="03010101010201010101" pitchFamily="66" charset="0"/>
                </a:rPr>
                <a:t>совет</a:t>
              </a:r>
              <a:endPara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Monotype Corsiva" panose="03010101010201010101" pitchFamily="66" charset="0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2210942412"/>
      </p:ext>
    </p:extLst>
  </p:cSld>
  <p:clrMapOvr>
    <a:masterClrMapping/>
  </p:clrMapOvr>
  <p:transition spd="slow" advClick="0" advTm="6907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C:\Users\User\Desktop\Фото презент\татьянин день\_DSC2133.JPG"/>
          <p:cNvPicPr>
            <a:picLocks noChangeAspect="1" noChangeArrowheads="1"/>
          </p:cNvPicPr>
          <p:nvPr/>
        </p:nvPicPr>
        <p:blipFill>
          <a:blip r:embed="rId3" cstate="print"/>
          <a:srcRect l="4146" r="1542"/>
          <a:stretch>
            <a:fillRect/>
          </a:stretch>
        </p:blipFill>
        <p:spPr bwMode="auto">
          <a:xfrm>
            <a:off x="4166128" y="3217694"/>
            <a:ext cx="4763590" cy="335457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635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2" descr="C:\Users\User\Desktop\Фото презент\татьянин день\_DSC2129.JPG"/>
          <p:cNvPicPr>
            <a:picLocks noChangeAspect="1" noChangeArrowheads="1"/>
          </p:cNvPicPr>
          <p:nvPr/>
        </p:nvPicPr>
        <p:blipFill>
          <a:blip r:embed="rId4" cstate="print"/>
          <a:srcRect l="3551" t="7128"/>
          <a:stretch>
            <a:fillRect/>
          </a:stretch>
        </p:blipFill>
        <p:spPr bwMode="auto">
          <a:xfrm>
            <a:off x="285720" y="357166"/>
            <a:ext cx="5478919" cy="350388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635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060" y="4377714"/>
            <a:ext cx="4767672" cy="2004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2157" y="4993481"/>
            <a:ext cx="41561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8000"/>
                </a:solidFill>
                <a:latin typeface="Monotype Corsiva" panose="03010101010201010101" pitchFamily="66" charset="0"/>
              </a:rPr>
              <a:t>«Студенческий калейдоскоп»-</a:t>
            </a:r>
          </a:p>
          <a:p>
            <a:pPr algn="ctr"/>
            <a:r>
              <a:rPr lang="ru-RU" sz="2800" b="1" dirty="0">
                <a:solidFill>
                  <a:srgbClr val="008000"/>
                </a:solidFill>
                <a:latin typeface="Monotype Corsiva" panose="03010101010201010101" pitchFamily="66" charset="0"/>
              </a:rPr>
              <a:t>п</a:t>
            </a:r>
            <a:r>
              <a:rPr lang="ru-RU" sz="2800" b="1" dirty="0" smtClean="0">
                <a:solidFill>
                  <a:srgbClr val="008000"/>
                </a:solidFill>
                <a:latin typeface="Monotype Corsiva" panose="03010101010201010101" pitchFamily="66" charset="0"/>
              </a:rPr>
              <a:t>раздничный вечер</a:t>
            </a:r>
            <a:endParaRPr lang="ru-RU" sz="2800" b="1" dirty="0">
              <a:solidFill>
                <a:srgbClr val="008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10222544"/>
      </p:ext>
    </p:extLst>
  </p:cSld>
  <p:clrMapOvr>
    <a:masterClrMapping/>
  </p:clrMapOvr>
  <p:transition spd="slow" advClick="0" advTm="7063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89836"/>
            <a:ext cx="5577118" cy="53273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6" name="Прямоугольник 5"/>
          <p:cNvSpPr/>
          <p:nvPr/>
        </p:nvSpPr>
        <p:spPr>
          <a:xfrm>
            <a:off x="0" y="5643245"/>
            <a:ext cx="920845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Видео-круиз  </a:t>
            </a:r>
          </a:p>
          <a:p>
            <a:pPr algn="ctr"/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«Посмотри, как хорош, край, в котором ты живёшь».</a:t>
            </a:r>
          </a:p>
        </p:txBody>
      </p:sp>
    </p:spTree>
    <p:extLst>
      <p:ext uri="{BB962C8B-B14F-4D97-AF65-F5344CB8AC3E}">
        <p14:creationId xmlns="" xmlns:p14="http://schemas.microsoft.com/office/powerpoint/2010/main" val="1992975554"/>
      </p:ext>
    </p:extLst>
  </p:cSld>
  <p:clrMapOvr>
    <a:masterClrMapping/>
  </p:clrMapOvr>
  <p:transition spd="slow" advClick="0" advTm="9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47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r="2911" b="20656"/>
          <a:stretch/>
        </p:blipFill>
        <p:spPr bwMode="auto">
          <a:xfrm>
            <a:off x="1115616" y="188640"/>
            <a:ext cx="7181769" cy="52118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0" y="5445224"/>
            <a:ext cx="903649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600" b="1" i="1" dirty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фоне  звучащей мелодии «Где ты появился на свет» в исполнении В. </a:t>
            </a:r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Толкуновой </a:t>
            </a:r>
            <a:r>
              <a:rPr lang="ru-RU" sz="2600" b="1" i="1" dirty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демонстрировались фотографии  нашего земляка Николая </a:t>
            </a:r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Терентьева.</a:t>
            </a:r>
            <a:endParaRPr lang="ru-RU" sz="2600" b="1" i="1" dirty="0">
              <a:solidFill>
                <a:srgbClr val="33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42944014"/>
      </p:ext>
    </p:extLst>
  </p:cSld>
  <p:clrMapOvr>
    <a:masterClrMapping/>
  </p:clrMapOvr>
  <p:transition spd="slow" advClick="0" advTm="9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528927" y="1173395"/>
            <a:ext cx="3419872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Малая </a:t>
            </a:r>
            <a:r>
              <a:rPr lang="ru-RU" sz="2600" b="1" i="1" dirty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родина </a:t>
            </a:r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600" b="1" i="1" dirty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каждого своя! </a:t>
            </a:r>
            <a:endParaRPr lang="ru-RU" sz="2600" b="1" i="1" dirty="0" smtClean="0">
              <a:solidFill>
                <a:srgbClr val="33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для </a:t>
            </a:r>
            <a:r>
              <a:rPr lang="ru-RU" sz="2600" b="1" i="1" dirty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</a:t>
            </a:r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 - это </a:t>
            </a:r>
            <a:r>
              <a:rPr lang="ru-RU" sz="2600" b="1" i="1" dirty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Кемеровская </a:t>
            </a:r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область, </a:t>
            </a:r>
          </a:p>
          <a:p>
            <a:pPr algn="ctr"/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край </a:t>
            </a:r>
            <a:r>
              <a:rPr lang="ru-RU" sz="2600" b="1" i="1" dirty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всё кажется особенным, </a:t>
            </a:r>
            <a:endParaRPr lang="ru-RU" sz="2600" b="1" i="1" dirty="0" smtClean="0">
              <a:solidFill>
                <a:srgbClr val="33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прекрасным </a:t>
            </a:r>
            <a:r>
              <a:rPr lang="ru-RU" sz="2600" b="1" i="1" dirty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родным. </a:t>
            </a:r>
            <a:endParaRPr lang="ru-RU" sz="2600" b="1" i="1" dirty="0">
              <a:solidFill>
                <a:srgbClr val="33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12" y="1173395"/>
            <a:ext cx="4921361" cy="46318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  <p:extLst>
      <p:ext uri="{BB962C8B-B14F-4D97-AF65-F5344CB8AC3E}">
        <p14:creationId xmlns="" xmlns:p14="http://schemas.microsoft.com/office/powerpoint/2010/main" val="3131568452"/>
      </p:ext>
    </p:extLst>
  </p:cSld>
  <p:clrMapOvr>
    <a:masterClrMapping/>
  </p:clrMapOvr>
  <p:transition spd="slow" advClick="0" advTm="9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94" y="306505"/>
            <a:ext cx="7676963" cy="62908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  <p:extLst>
      <p:ext uri="{BB962C8B-B14F-4D97-AF65-F5344CB8AC3E}">
        <p14:creationId xmlns="" xmlns:p14="http://schemas.microsoft.com/office/powerpoint/2010/main" val="188331025"/>
      </p:ext>
    </p:extLst>
  </p:cSld>
  <p:clrMapOvr>
    <a:masterClrMapping/>
  </p:clrMapOvr>
  <p:transition spd="slow" advClick="0" advTm="9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4869160"/>
            <a:ext cx="914400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600" b="1" i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Прекрасна  наша  Сибирь. </a:t>
            </a:r>
          </a:p>
          <a:p>
            <a:pPr algn="ctr"/>
            <a:r>
              <a:rPr lang="ru-RU" sz="2600" b="1" i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И не  вдруг  и  не  сразу  вырос  на  ее  просторах  наш    город  Мариинск, который, кстати, тоже вошёл в список</a:t>
            </a:r>
          </a:p>
          <a:p>
            <a:pPr algn="ctr"/>
            <a:r>
              <a:rPr lang="ru-RU" sz="2600" b="1" i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«Семь чудес Кузбасса».</a:t>
            </a: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9310" y="170015"/>
            <a:ext cx="6264696" cy="46985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649022827"/>
      </p:ext>
    </p:extLst>
  </p:cSld>
  <p:clrMapOvr>
    <a:masterClrMapping/>
  </p:clrMapOvr>
  <p:transition spd="slow" advClick="0" advTm="9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87506"/>
            <a:ext cx="5747983" cy="43924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42381" y="5232682"/>
            <a:ext cx="9001619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Лукина Елена, </a:t>
            </a:r>
            <a:r>
              <a:rPr lang="ru-RU" sz="2600" b="1" i="1" dirty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студентка группы </a:t>
            </a:r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ТП-14, </a:t>
            </a:r>
          </a:p>
          <a:p>
            <a:pPr algn="ctr"/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прочла </a:t>
            </a:r>
            <a:r>
              <a:rPr lang="ru-RU" sz="2600" b="1" i="1" dirty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замечательное </a:t>
            </a:r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стихотворение Игоря Киселёва</a:t>
            </a:r>
          </a:p>
          <a:p>
            <a:pPr algn="ctr"/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«Мариинск»</a:t>
            </a:r>
            <a:endParaRPr lang="ru-RU" sz="2600" b="1" i="1" dirty="0">
              <a:solidFill>
                <a:srgbClr val="33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1245255"/>
      </p:ext>
    </p:extLst>
  </p:cSld>
  <p:clrMapOvr>
    <a:masterClrMapping/>
  </p:clrMapOvr>
  <p:transition spd="slow" advClick="0" advTm="9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1140" y="182742"/>
            <a:ext cx="5489172" cy="50608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6" name="Прямоугольник 5"/>
          <p:cNvSpPr/>
          <p:nvPr/>
        </p:nvSpPr>
        <p:spPr>
          <a:xfrm>
            <a:off x="6627" y="5376698"/>
            <a:ext cx="903649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нашего мероприятия, студентки группы ТП-15 </a:t>
            </a:r>
            <a:r>
              <a:rPr lang="ru-RU" sz="2600" b="1" i="1" dirty="0" err="1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Нургалина</a:t>
            </a:r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Раиса и Никитаева Яна, рассказали присутствующим в зале о памятниках нашего города.</a:t>
            </a:r>
          </a:p>
        </p:txBody>
      </p:sp>
    </p:spTree>
    <p:extLst>
      <p:ext uri="{BB962C8B-B14F-4D97-AF65-F5344CB8AC3E}">
        <p14:creationId xmlns="" xmlns:p14="http://schemas.microsoft.com/office/powerpoint/2010/main" val="3557301307"/>
      </p:ext>
    </p:extLst>
  </p:cSld>
  <p:clrMapOvr>
    <a:masterClrMapping/>
  </p:clrMapOvr>
  <p:transition spd="slow" advClick="0" advTm="9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452" y="260648"/>
            <a:ext cx="4536504" cy="6048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6" name="Прямоугольник 5"/>
          <p:cNvSpPr/>
          <p:nvPr/>
        </p:nvSpPr>
        <p:spPr>
          <a:xfrm>
            <a:off x="5153760" y="983625"/>
            <a:ext cx="36004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Еще   одно удивительное место – </a:t>
            </a:r>
          </a:p>
          <a:p>
            <a:pPr algn="ctr"/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Часовенный комплекс</a:t>
            </a:r>
          </a:p>
          <a:p>
            <a:pPr algn="ctr"/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честь Святой великомученицы Анастасии </a:t>
            </a:r>
            <a:r>
              <a:rPr lang="ru-RU" sz="2600" b="1" i="1" dirty="0" err="1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Узорешительницы</a:t>
            </a:r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предложили вниманию студенческой аудитории ведущие мероприятия.</a:t>
            </a:r>
            <a:endParaRPr lang="ru-RU" sz="2600" b="1" i="1" dirty="0">
              <a:solidFill>
                <a:srgbClr val="33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26225710"/>
      </p:ext>
    </p:extLst>
  </p:cSld>
  <p:clrMapOvr>
    <a:masterClrMapping/>
  </p:clrMapOvr>
  <p:transition spd="slow" advClick="0" advTm="9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617144" y="620688"/>
            <a:ext cx="3384002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музеях</a:t>
            </a:r>
          </a:p>
          <a:p>
            <a:pPr algn="ctr"/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нашего города присутствующие узнали от Коростелёвой Лидии, студентки группы ТП-14.</a:t>
            </a:r>
            <a:endParaRPr lang="ru-RU" sz="2600" b="1" i="1" dirty="0">
              <a:solidFill>
                <a:srgbClr val="33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99" y="548680"/>
            <a:ext cx="5284105" cy="52565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  <p:extLst>
      <p:ext uri="{BB962C8B-B14F-4D97-AF65-F5344CB8AC3E}">
        <p14:creationId xmlns="" xmlns:p14="http://schemas.microsoft.com/office/powerpoint/2010/main" val="1838661962"/>
      </p:ext>
    </p:extLst>
  </p:cSld>
  <p:clrMapOvr>
    <a:masterClrMapping/>
  </p:clrMapOvr>
  <p:transition spd="slow" advClick="0" advTm="9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15616" y="5934173"/>
            <a:ext cx="6981265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П</a:t>
            </a:r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амятники  деревянного зодчества</a:t>
            </a:r>
            <a:endParaRPr lang="ru-RU" sz="2600" b="1" i="1" dirty="0">
              <a:solidFill>
                <a:srgbClr val="33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7" y="169684"/>
            <a:ext cx="5862065" cy="57644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170275217"/>
      </p:ext>
    </p:extLst>
  </p:cSld>
  <p:clrMapOvr>
    <a:masterClrMapping/>
  </p:clrMapOvr>
  <p:transition spd="slow" advClick="0" advTm="9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5704800"/>
            <a:ext cx="914400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Особой </a:t>
            </a:r>
            <a:r>
              <a:rPr lang="ru-RU" sz="2600" b="1" i="1" dirty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любовью у мариинцев </a:t>
            </a:r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пользуется </a:t>
            </a:r>
            <a:r>
              <a:rPr lang="ru-RU" sz="2600" b="1" i="1" dirty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неповторимый </a:t>
            </a:r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уголок </a:t>
            </a:r>
            <a:r>
              <a:rPr lang="ru-RU" sz="2600" b="1" i="1" dirty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природы с загадочным названием </a:t>
            </a:r>
            <a:r>
              <a:rPr lang="ru-RU" sz="2600" b="1" i="1" dirty="0" err="1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Арчекас</a:t>
            </a:r>
            <a:r>
              <a:rPr lang="ru-RU" sz="2600" b="1" i="1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026" name="Picture 2" descr="C:\Users\XAH\Desktop\90181426_rekaKiy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355" y="305685"/>
            <a:ext cx="7167289" cy="53754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01199012"/>
      </p:ext>
    </p:extLst>
  </p:cSld>
  <p:clrMapOvr>
    <a:masterClrMapping/>
  </p:clrMapOvr>
  <p:transition spd="slow" advClick="0" advTm="9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94" y="550936"/>
            <a:ext cx="3584118" cy="4378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8834" y="1844824"/>
            <a:ext cx="4999305" cy="4929109"/>
          </a:xfrm>
          <a:prstGeom prst="rect">
            <a:avLst/>
          </a:prstGeom>
          <a:noFill/>
          <a:ln w="63500">
            <a:solidFill>
              <a:srgbClr val="FFC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031638108"/>
      </p:ext>
    </p:extLst>
  </p:cSld>
  <p:clrMapOvr>
    <a:masterClrMapping/>
  </p:clrMapOvr>
  <p:transition spd="slow" advClick="0" advTm="6641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31603"/>
            <a:ext cx="3960440" cy="2780913"/>
          </a:xfrm>
          <a:prstGeom prst="rect">
            <a:avLst/>
          </a:prstGeom>
          <a:noFill/>
          <a:ln w="63500">
            <a:solidFill>
              <a:srgbClr val="FFCC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3861" y="1565589"/>
            <a:ext cx="3192959" cy="4923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-15875" y="0"/>
            <a:ext cx="84374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99"/>
                </a:solidFill>
                <a:latin typeface="Monotype Corsiva" pitchFamily="66" charset="0"/>
              </a:rPr>
              <a:t>Краеведческая картотека – это основной источник сведений  о литературе, посвящённой </a:t>
            </a:r>
          </a:p>
          <a:p>
            <a:pPr algn="ctr"/>
            <a:r>
              <a:rPr lang="ru-RU" sz="3200" b="1" dirty="0" smtClean="0">
                <a:solidFill>
                  <a:srgbClr val="000099"/>
                </a:solidFill>
                <a:latin typeface="Monotype Corsiva" pitchFamily="66" charset="0"/>
              </a:rPr>
              <a:t>Кузбассу и Мариинску.</a:t>
            </a:r>
            <a:endParaRPr lang="ru-RU" sz="3200" b="1" dirty="0">
              <a:solidFill>
                <a:srgbClr val="000099"/>
              </a:solidFill>
              <a:latin typeface="Monotype Corsiva" pitchFamily="66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146" y="4725144"/>
            <a:ext cx="1735267" cy="1571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056505478"/>
      </p:ext>
    </p:extLst>
  </p:cSld>
  <p:clrMapOvr>
    <a:masterClrMapping/>
  </p:clrMapOvr>
  <p:transition spd="slow" advClick="0" advTm="6594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17463"/>
            <a:ext cx="9229726" cy="6821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http://cbsmar.ucoz.ru/_pu/7/420825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1428736"/>
            <a:ext cx="3503790" cy="3143272"/>
          </a:xfrm>
          <a:prstGeom prst="rect">
            <a:avLst/>
          </a:prstGeom>
          <a:noFill/>
        </p:spPr>
      </p:pic>
      <p:pic>
        <p:nvPicPr>
          <p:cNvPr id="7" name="Picture 4" descr="http://cbsmar.ucoz.ru/_pu/7/7549533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1000108"/>
            <a:ext cx="4929190" cy="4105016"/>
          </a:xfrm>
          <a:prstGeom prst="rect">
            <a:avLst/>
          </a:prstGeom>
          <a:noFill/>
        </p:spPr>
      </p:pic>
      <p:sp>
        <p:nvSpPr>
          <p:cNvPr id="12" name="Ромб 11"/>
          <p:cNvSpPr/>
          <p:nvPr/>
        </p:nvSpPr>
        <p:spPr>
          <a:xfrm>
            <a:off x="428596" y="4786322"/>
            <a:ext cx="8358246" cy="1500198"/>
          </a:xfrm>
          <a:prstGeom prst="diamond">
            <a:avLst/>
          </a:prstGeom>
          <a:solidFill>
            <a:srgbClr val="FFFF99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500166" y="5000636"/>
            <a:ext cx="62865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0099"/>
                </a:solidFill>
                <a:latin typeface="Monotype Corsiva" panose="03010101010201010101" pitchFamily="66" charset="0"/>
              </a:rPr>
              <a:t>«Правовая азбука студента»-информационно-познавательный час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0" y="6286520"/>
            <a:ext cx="87479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0099"/>
                </a:solidFill>
                <a:latin typeface="Georgia" pitchFamily="18" charset="0"/>
              </a:rPr>
              <a:t>Городская библиотека им. В.А. </a:t>
            </a:r>
            <a:r>
              <a:rPr lang="ru-RU" sz="2800" b="1" dirty="0" err="1" smtClean="0">
                <a:solidFill>
                  <a:srgbClr val="000099"/>
                </a:solidFill>
                <a:latin typeface="Georgia" pitchFamily="18" charset="0"/>
              </a:rPr>
              <a:t>Чивилихина</a:t>
            </a:r>
            <a:endParaRPr lang="ru-RU" sz="2800" b="1" dirty="0">
              <a:solidFill>
                <a:srgbClr val="000099"/>
              </a:solidFill>
              <a:latin typeface="Georgia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-1" y="0"/>
            <a:ext cx="9163461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22225" cmpd="sng">
                  <a:solidFill>
                    <a:srgbClr val="000099"/>
                  </a:solidFill>
                  <a:prstDash val="solid"/>
                  <a:miter lim="800000"/>
                </a:ln>
                <a:solidFill>
                  <a:srgbClr val="000099"/>
                </a:solidFill>
                <a:latin typeface="Monotype Corsiva" pitchFamily="66" charset="0"/>
              </a:rPr>
              <a:t>Совместная деятельность </a:t>
            </a:r>
          </a:p>
          <a:p>
            <a:pPr algn="ctr"/>
            <a:r>
              <a:rPr lang="ru-RU" sz="3200" b="1" cap="none" spc="0" dirty="0" smtClean="0">
                <a:ln w="22225" cmpd="sng">
                  <a:solidFill>
                    <a:srgbClr val="000099"/>
                  </a:solidFill>
                  <a:prstDash val="solid"/>
                  <a:miter lim="800000"/>
                </a:ln>
                <a:solidFill>
                  <a:srgbClr val="000099"/>
                </a:solidFill>
                <a:latin typeface="Monotype Corsiva" pitchFamily="66" charset="0"/>
              </a:rPr>
              <a:t>с МБУК «ЦБС Мариинского муниципального района»</a:t>
            </a:r>
            <a:endParaRPr lang="ru-RU" sz="3200" b="1" cap="none" spc="0" dirty="0">
              <a:ln w="22225" cmpd="sng">
                <a:solidFill>
                  <a:srgbClr val="000099"/>
                </a:solidFill>
                <a:prstDash val="solid"/>
                <a:miter lim="800000"/>
              </a:ln>
              <a:solidFill>
                <a:srgbClr val="000099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10222544"/>
      </p:ext>
    </p:extLst>
  </p:cSld>
  <p:clrMapOvr>
    <a:masterClrMapping/>
  </p:clrMapOvr>
  <p:transition spd="slow" advClick="0" advTm="5234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17463"/>
            <a:ext cx="9229726" cy="6821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7275" y="1357298"/>
            <a:ext cx="1736725" cy="157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 descr="http://cbsmar.ucoz.ru/_pu/6/2120589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1000108"/>
            <a:ext cx="7000924" cy="4394742"/>
          </a:xfrm>
          <a:prstGeom prst="rect">
            <a:avLst/>
          </a:prstGeom>
          <a:noFill/>
        </p:spPr>
      </p:pic>
      <p:sp>
        <p:nvSpPr>
          <p:cNvPr id="18" name="Ромб 17"/>
          <p:cNvSpPr/>
          <p:nvPr/>
        </p:nvSpPr>
        <p:spPr>
          <a:xfrm>
            <a:off x="428596" y="5072074"/>
            <a:ext cx="8143932" cy="1428760"/>
          </a:xfrm>
          <a:prstGeom prst="diamond">
            <a:avLst/>
          </a:prstGeom>
          <a:solidFill>
            <a:srgbClr val="FFFF99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785918" y="5332413"/>
            <a:ext cx="564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0099"/>
                </a:solidFill>
                <a:latin typeface="Monotype Corsiva" panose="03010101010201010101" pitchFamily="66" charset="0"/>
              </a:rPr>
              <a:t>«Откроем для себя Есенинские строки»- поэтический калейдоскоп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0" y="633478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0099"/>
                </a:solidFill>
                <a:latin typeface="Georgia" pitchFamily="18" charset="0"/>
              </a:rPr>
              <a:t>Библиотека для детей и юношества</a:t>
            </a:r>
            <a:endParaRPr lang="ru-RU" sz="2800" b="1" dirty="0">
              <a:solidFill>
                <a:srgbClr val="000099"/>
              </a:solidFill>
              <a:latin typeface="Georgia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22225" cmpd="sng">
                  <a:solidFill>
                    <a:srgbClr val="000099"/>
                  </a:solidFill>
                  <a:prstDash val="solid"/>
                  <a:miter lim="800000"/>
                </a:ln>
                <a:solidFill>
                  <a:srgbClr val="000099"/>
                </a:solidFill>
                <a:latin typeface="Monotype Corsiva" pitchFamily="66" charset="0"/>
              </a:rPr>
              <a:t>Совместная деятельность </a:t>
            </a:r>
          </a:p>
          <a:p>
            <a:pPr algn="ctr"/>
            <a:r>
              <a:rPr lang="ru-RU" sz="3200" b="1" cap="none" spc="0" dirty="0" smtClean="0">
                <a:ln w="22225" cmpd="sng">
                  <a:solidFill>
                    <a:srgbClr val="000099"/>
                  </a:solidFill>
                  <a:prstDash val="solid"/>
                  <a:miter lim="800000"/>
                </a:ln>
                <a:solidFill>
                  <a:srgbClr val="000099"/>
                </a:solidFill>
                <a:latin typeface="Monotype Corsiva" pitchFamily="66" charset="0"/>
              </a:rPr>
              <a:t>с МБУК «ЦБС Мариинского муниципального района»</a:t>
            </a:r>
            <a:endParaRPr lang="ru-RU" sz="3200" b="1" cap="none" spc="0" dirty="0">
              <a:ln w="22225" cmpd="sng">
                <a:solidFill>
                  <a:srgbClr val="000099"/>
                </a:solidFill>
                <a:prstDash val="solid"/>
                <a:miter lim="800000"/>
              </a:ln>
              <a:solidFill>
                <a:srgbClr val="000099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10222544"/>
      </p:ext>
    </p:extLst>
  </p:cSld>
  <p:clrMapOvr>
    <a:masterClrMapping/>
  </p:clrMapOvr>
  <p:transition spd="slow" advClick="0" advTm="5391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17463"/>
            <a:ext cx="9229726" cy="6821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9076" y="1988840"/>
            <a:ext cx="1982594" cy="1795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450" name="Picture 2" descr="http://cbsmar.ucoz.ru/_pu/5/270406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1142983"/>
            <a:ext cx="4286280" cy="4923645"/>
          </a:xfrm>
          <a:prstGeom prst="rect">
            <a:avLst/>
          </a:prstGeom>
          <a:noFill/>
        </p:spPr>
      </p:pic>
      <p:sp>
        <p:nvSpPr>
          <p:cNvPr id="12" name="Ромб 11"/>
          <p:cNvSpPr/>
          <p:nvPr/>
        </p:nvSpPr>
        <p:spPr>
          <a:xfrm>
            <a:off x="2836857" y="3424508"/>
            <a:ext cx="6375082" cy="2610277"/>
          </a:xfrm>
          <a:prstGeom prst="diamond">
            <a:avLst/>
          </a:prstGeom>
          <a:solidFill>
            <a:srgbClr val="FFFF99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059832" y="4432889"/>
            <a:ext cx="582183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0099"/>
                </a:solidFill>
                <a:latin typeface="Monotype Corsiva" panose="03010101010201010101" pitchFamily="66" charset="0"/>
              </a:rPr>
              <a:t>«От сердца к сердцу только этот путь»-час поэзии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0" y="6143644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0099"/>
                </a:solidFill>
                <a:latin typeface="Georgia" pitchFamily="18" charset="0"/>
              </a:rPr>
              <a:t>Филиал №47</a:t>
            </a:r>
            <a:endParaRPr lang="ru-RU" sz="2800" b="1" dirty="0">
              <a:solidFill>
                <a:srgbClr val="000099"/>
              </a:solidFill>
              <a:latin typeface="Georgia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22225" cmpd="sng">
                  <a:solidFill>
                    <a:srgbClr val="000099"/>
                  </a:solidFill>
                  <a:prstDash val="solid"/>
                  <a:miter lim="800000"/>
                </a:ln>
                <a:solidFill>
                  <a:srgbClr val="000099"/>
                </a:solidFill>
                <a:latin typeface="Monotype Corsiva" pitchFamily="66" charset="0"/>
              </a:rPr>
              <a:t>Совместная деятельность </a:t>
            </a:r>
          </a:p>
          <a:p>
            <a:pPr algn="ctr"/>
            <a:r>
              <a:rPr lang="ru-RU" sz="3200" b="1" cap="none" spc="0" dirty="0" smtClean="0">
                <a:ln w="22225" cmpd="sng">
                  <a:solidFill>
                    <a:srgbClr val="000099"/>
                  </a:solidFill>
                  <a:prstDash val="solid"/>
                  <a:miter lim="800000"/>
                </a:ln>
                <a:solidFill>
                  <a:srgbClr val="000099"/>
                </a:solidFill>
                <a:latin typeface="Monotype Corsiva" pitchFamily="66" charset="0"/>
              </a:rPr>
              <a:t>с МБУК «ЦБС Мариинского муниципального района»</a:t>
            </a:r>
            <a:endParaRPr lang="ru-RU" sz="3200" b="1" cap="none" spc="0" dirty="0">
              <a:ln w="22225" cmpd="sng">
                <a:solidFill>
                  <a:srgbClr val="000099"/>
                </a:solidFill>
                <a:prstDash val="solid"/>
                <a:miter lim="800000"/>
              </a:ln>
              <a:solidFill>
                <a:srgbClr val="000099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10222544"/>
      </p:ext>
    </p:extLst>
  </p:cSld>
  <p:clrMapOvr>
    <a:masterClrMapping/>
  </p:clrMapOvr>
  <p:transition spd="slow" advClick="0" advTm="3531">
    <p:diamond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17463"/>
            <a:ext cx="9229726" cy="6821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E:\Фото на конкурс\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36" y="77845"/>
            <a:ext cx="6525914" cy="62697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81447" y="5971857"/>
            <a:ext cx="89702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5400" b="1" i="1" dirty="0" smtClean="0">
                <a:ln w="22225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8000"/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Добро  пожаловать в библиотеку!</a:t>
            </a:r>
            <a:endParaRPr lang="ru-RU" sz="5400" b="1" i="1" dirty="0">
              <a:ln w="22225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8000"/>
              </a:solidFill>
              <a:latin typeface="Monotype Corsiva" panose="03010101010201010101" pitchFamily="66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84628898"/>
      </p:ext>
    </p:extLst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"/>
</p:tagLst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Роль библиотеки в учебно-воспитательном процессе Ходус Л. А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Роль библиотеки в учебно-воспитательном процессе Ходус Л. А</Template>
  <TotalTime>2</TotalTime>
  <Words>389</Words>
  <Application>Microsoft Office PowerPoint</Application>
  <PresentationFormat>Экран (4:3)</PresentationFormat>
  <Paragraphs>77</Paragraphs>
  <Slides>46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46</vt:i4>
      </vt:variant>
    </vt:vector>
  </HeadingPairs>
  <TitlesOfParts>
    <vt:vector size="49" baseType="lpstr">
      <vt:lpstr>Роль библиотеки в учебно-воспитательном процессе Ходус Л. А</vt:lpstr>
      <vt:lpstr>1_Тема Office</vt:lpstr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cta</dc:creator>
  <cp:lastModifiedBy>cta</cp:lastModifiedBy>
  <cp:revision>1</cp:revision>
  <dcterms:created xsi:type="dcterms:W3CDTF">2016-08-30T03:12:25Z</dcterms:created>
  <dcterms:modified xsi:type="dcterms:W3CDTF">2016-08-30T03:14:32Z</dcterms:modified>
</cp:coreProperties>
</file>